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9" r:id="rId2"/>
    <p:sldId id="267" r:id="rId3"/>
    <p:sldId id="262" r:id="rId4"/>
    <p:sldId id="264" r:id="rId5"/>
    <p:sldId id="256" r:id="rId6"/>
    <p:sldId id="258" r:id="rId7"/>
    <p:sldId id="259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1965A04F-A10D-4236-AB0F-91F37F95F7BA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E1D91AF-EECD-4E95-B9E1-6E9CAFBCDC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EFD4DD-AEF7-4119-AEEB-FFE108348C72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141B8-B83B-4963-B64E-63B909C5F8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F976E9-20DA-4521-8EBC-00797061C21A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E4350-4222-4523-A4FF-0159855FB9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365B1B5C-DE98-4BFF-90B5-772100813CD1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155A9A8B-CB5C-4159-8A1F-B83AF06717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63620AF7-0898-41CA-BF35-FEA64ED4FB08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A2069D7A-4D94-4405-9EAC-8609E9770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4A14F7-633B-4234-9ECC-020B96A1834F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228612-F7A1-49F8-88C7-A6CA975207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2F3094-51E4-422B-A21F-EF8757880DE0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6C25D-FEEB-45F6-9696-FB14697068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8CFF74E6-7599-4FA8-957F-F9A672C4C4F9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8B1EA5E-BA56-48DC-92F1-0AD5AD9CFE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54452F-53B4-4DC3-B51C-139CF465CF5F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6F38CD-AF77-4AA3-B80F-3105C10D66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F2D9628-45BC-48DF-B065-088953683EEF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0FFBB894-F87D-4305-9B9C-7653770068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492EA26-7889-429A-B830-BFBEB1762EAE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8A203BCC-1449-44E4-BC06-AFB7172524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42E5D0-AACA-4F54-BC2B-787B481BE1EB}" type="datetimeFigureOut">
              <a:rPr lang="en-US" smtClean="0"/>
              <a:pPr>
                <a:defRPr/>
              </a:pPr>
              <a:t>12-02-10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8F09663-D07B-45AA-B59B-795BF980FB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http://blog.lib.umn.edu/paldr001/myblog/popcan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eelinggassy.wordpress.com/" TargetMode="Externa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Chemistry Content Unit – SCH3U Gases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</a:t>
            </a:r>
            <a:r>
              <a:rPr lang="en-US" dirty="0" err="1" smtClean="0"/>
              <a:t>Hickie</a:t>
            </a:r>
            <a:r>
              <a:rPr lang="en-US" dirty="0" smtClean="0"/>
              <a:t>, </a:t>
            </a:r>
            <a:r>
              <a:rPr lang="en-US" dirty="0" err="1" smtClean="0"/>
              <a:t>Efi</a:t>
            </a:r>
            <a:r>
              <a:rPr lang="en-US" dirty="0" smtClean="0"/>
              <a:t> </a:t>
            </a:r>
            <a:r>
              <a:rPr lang="en-US" dirty="0" err="1" smtClean="0"/>
              <a:t>Palvanov</a:t>
            </a:r>
            <a:r>
              <a:rPr lang="en-US" dirty="0" smtClean="0"/>
              <a:t>, Jason Fischer, David Sheps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02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232620" y="89620"/>
            <a:ext cx="6981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Activity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blog.lib.umn.edu/paldr001/myblog/popcan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19255" y="719637"/>
            <a:ext cx="4477805" cy="589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1763885" y="165515"/>
            <a:ext cx="24366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Minds-On</a:t>
            </a:r>
            <a:endParaRPr lang="en-US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461964" y="839788"/>
            <a:ext cx="84360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Kinetic Molecular Theory FUN!!!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! 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/>
              <a:t>f3.3 use the kinetic molecular theory to explain the properties and behaviour of gases in terms of types and degrees of molecular motion </a:t>
            </a:r>
            <a:r>
              <a:rPr lang="en-CA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/>
          </a:p>
        </p:txBody>
      </p:sp>
      <p:pic>
        <p:nvPicPr>
          <p:cNvPr id="4" name="Picture 2" descr="http://www.npl.co.uk/upload/img/gas_cy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5579" y="2683304"/>
            <a:ext cx="4174695" cy="41746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2751138" y="317500"/>
            <a:ext cx="34034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Overall Expectations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5"/>
          <p:cNvSpPr txBox="1">
            <a:spLocks noChangeArrowheads="1"/>
          </p:cNvSpPr>
          <p:nvPr/>
        </p:nvSpPr>
        <p:spPr bwMode="auto">
          <a:xfrm>
            <a:off x="321880" y="696780"/>
            <a:ext cx="8436052" cy="600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>F1. analyse the cumulative effects of human activities and technologies on air quality, and describe some Canadian initiatives to reduce air pollution, including ways to reduce their own carbon footprint</a:t>
            </a:r>
          </a:p>
          <a:p>
            <a:pPr algn="just"/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>F2. investigate gas laws that explain the behaviour of gases, and solve related problems</a:t>
            </a:r>
          </a:p>
          <a:p>
            <a:pPr algn="just"/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3200" dirty="0" smtClean="0">
                <a:latin typeface="Times New Roman" pitchFamily="18" charset="0"/>
                <a:cs typeface="Times New Roman" pitchFamily="18" charset="0"/>
              </a:rPr>
              <a:t>F3. demonstrate an understanding of the laws that explain the behaviour of gases.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701355" y="241410"/>
            <a:ext cx="81547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Gases: 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Location in the course and Prior Knowledge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461964" y="839788"/>
            <a:ext cx="843605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Location in the course: </a:t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After Unit D (Quantities in chemical reactions)</a:t>
            </a:r>
          </a:p>
          <a:p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Should come after Unit E (solutions) but doesn’t absolutely have to. </a:t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Prior knowledge:</a:t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Changes of state (Previous years)</a:t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Mole/Stoichiometry (Unit D)</a:t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Temperature scales (Previous years)</a:t>
            </a:r>
            <a:br>
              <a:rPr lang="en-CA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CA" sz="2600" dirty="0" smtClean="0">
                <a:latin typeface="Times New Roman" pitchFamily="18" charset="0"/>
                <a:cs typeface="Times New Roman" pitchFamily="18" charset="0"/>
              </a:rPr>
              <a:t>Sig Figs (Grade 10)</a:t>
            </a:r>
          </a:p>
        </p:txBody>
      </p:sp>
      <p:pic>
        <p:nvPicPr>
          <p:cNvPr id="6149" name="Picture 5" descr="http://www.bristol-gases.com/images2/sga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320" y="2752725"/>
            <a:ext cx="2905125" cy="4105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2751138" y="317500"/>
            <a:ext cx="42449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u="sng">
                <a:latin typeface="Times New Roman" pitchFamily="18" charset="0"/>
                <a:cs typeface="Times New Roman" pitchFamily="18" charset="0"/>
              </a:rPr>
              <a:t>Gases:  Guiding Questions</a:t>
            </a:r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473075" y="1608138"/>
            <a:ext cx="84328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Overarching Question:</a:t>
            </a:r>
          </a:p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How can we use our understanding of the physical and </a:t>
            </a:r>
          </a:p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chemical properties of gases to explain natural phenomena</a:t>
            </a:r>
          </a:p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in, and assess human impact on, the atmosphere, in both local</a:t>
            </a:r>
          </a:p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and global contexts?</a:t>
            </a:r>
          </a:p>
        </p:txBody>
      </p:sp>
      <p:pic>
        <p:nvPicPr>
          <p:cNvPr id="4" name="Picture 7" descr="http://www.hantsanddorsetgas.co.uk/images/iStock_000007440795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2751138" y="317500"/>
            <a:ext cx="42449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u="sng">
                <a:latin typeface="Times New Roman" pitchFamily="18" charset="0"/>
                <a:cs typeface="Times New Roman" pitchFamily="18" charset="0"/>
              </a:rPr>
              <a:t>Gases:  Guiding Questions</a:t>
            </a: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311374" y="711569"/>
            <a:ext cx="8832626" cy="616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 How can we use models such as kinetic molecular theory 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to distinguish the physical properties of molecules in gaseous 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state from those in solids and liquids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2.  What are the qualitative and quantitative relationships 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between pressure, volume, temperature, and mass of a 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gas?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3.  How can we use stoichiometry and the variable physical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properties of gases to quantitatively predict the outcome of 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chemical reactions involving gases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4.  What are some of the social, technological, and 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environmental considerations related to gas and atmospheric</a:t>
            </a:r>
          </a:p>
          <a:p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chemistry?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://ahfdchief.files.wordpress.com/2011/09/bub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6970" y="5174585"/>
            <a:ext cx="2244553" cy="1683415"/>
          </a:xfrm>
          <a:prstGeom prst="rect">
            <a:avLst/>
          </a:prstGeom>
          <a:noFill/>
        </p:spPr>
      </p:pic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536700" y="317500"/>
            <a:ext cx="69818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Student Misconceptions About Gases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3075" y="1303338"/>
            <a:ext cx="888031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Gases have no mass, change of state to gas involves loss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mass, air (the atmosphere) exerts no pressure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KMT, e.g., heating a gas causes molecules to expand, 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relocate to top of vessel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Misunderstanding concept of temperature; unable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distinguish molecular velocity and average kinetic energy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a gas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Students apply molar volume at STP (22.4 L/</a:t>
            </a:r>
            <a:r>
              <a:rPr lang="en-US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problems where conditions are not at STP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1" cy="6857999"/>
        </p:xfrm>
        <a:graphic>
          <a:graphicData uri="http://schemas.openxmlformats.org/drawingml/2006/table">
            <a:tbl>
              <a:tblPr/>
              <a:tblGrid>
                <a:gridCol w="1828549"/>
                <a:gridCol w="1828549"/>
                <a:gridCol w="1829177"/>
                <a:gridCol w="1828549"/>
                <a:gridCol w="1829177"/>
              </a:tblGrid>
              <a:tr h="185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Monday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Tuesday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Wednesday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Thursday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Friday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9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Introduction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Minds-on demo/videos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What is a gas?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Kinetic Molecular Theory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How do we measure and describe gasses?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Pressure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Volume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Temperature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KWL Charts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Gas </a:t>
                      </a: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Relationships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Boyle’s Law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Charles’ Law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Related Problems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Address misconceptions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DEMO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Ticket out of class – </a:t>
                      </a: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1Q </a:t>
                      </a:r>
                      <a:endParaRPr lang="en-CA" sz="1200" dirty="0">
                        <a:latin typeface="Times New Roman"/>
                        <a:ea typeface="Times New Roman"/>
                      </a:endParaRP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Temperature scales (Kelvin, Celsius…)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Absolute Zero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Gay-Lussac’s Law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Combined Gas Law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Address misconceptions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Homework: </a:t>
                      </a: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Worksheet</a:t>
                      </a:r>
                      <a:endParaRPr lang="en-CA" sz="1200" dirty="0">
                        <a:latin typeface="Times New Roman"/>
                        <a:ea typeface="Times New Roman"/>
                      </a:endParaRP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Avogadro’s Hypothesis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Assign STSE Blog Project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Activity 1 – Coke Can investigation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Address misconceptions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39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Gas constant R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Ideal Gas Law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Practice Problems 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Address misconceptions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Problem solving</a:t>
                      </a:r>
                      <a:r>
                        <a:rPr lang="en-CA" sz="1200" baseline="0" dirty="0" smtClean="0">
                          <a:latin typeface="Times New Roman"/>
                          <a:ea typeface="Times New Roman"/>
                        </a:rPr>
                        <a:t> i</a:t>
                      </a: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n groups</a:t>
                      </a:r>
                      <a:r>
                        <a:rPr lang="en-CA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Homework</a:t>
                      </a: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: Gas Law Worksheet 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LAB 1 – Testing the Ideal Gas Law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VIDEO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Research period for STSE blog project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Revisit KWL charts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QUIZ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Vapour pressure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Activity 2 – Oxygen composition in the air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Partial pressures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Dalton’s Law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Practice problems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Address misconceptions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latin typeface="Times New Roman"/>
                          <a:ea typeface="Times New Roman"/>
                        </a:rPr>
                        <a:t>Homework</a:t>
                      </a: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: Prepare/reflect on gases in our everyday lives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8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DISCUSSION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Gasses in the atmosphere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Real-world applications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Hand in Lab 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Homework: complete mindmap on gases &amp; real world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Avogadro’s number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Molar volume and molar mass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Gas density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Practice problems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Homework: worksheet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Stoichiometry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Practice problems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Take up </a:t>
                      </a:r>
                      <a:r>
                        <a:rPr lang="en-CA" sz="1200" dirty="0" err="1">
                          <a:latin typeface="Times New Roman"/>
                          <a:ea typeface="Times New Roman"/>
                        </a:rPr>
                        <a:t>prelab</a:t>
                      </a: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Group problems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Homework: Worksheet </a:t>
                      </a:r>
                      <a:r>
                        <a:rPr lang="en-CA" sz="1200" dirty="0" err="1">
                          <a:latin typeface="Times New Roman"/>
                          <a:ea typeface="Times New Roman"/>
                        </a:rPr>
                        <a:t>ctd</a:t>
                      </a: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. 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LAB 2 – Production of Hydrogen Gas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QUIZ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Work period to finish STSE blog projects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Self- and peer-assessment of projects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Checklist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8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Project presentations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Teacher evaluates.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Project presentations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>
                          <a:latin typeface="Times New Roman"/>
                          <a:ea typeface="Times New Roman"/>
                        </a:rPr>
                        <a:t>Teacher evaluates.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Test Review period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Questions and answers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Hand in Lab 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Revisit KWL charts, and complete them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REVIEW GAME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Jeopardy-style review game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CA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200" dirty="0">
                          <a:latin typeface="Times New Roman"/>
                          <a:ea typeface="Times New Roman"/>
                        </a:rPr>
                        <a:t>UNIT TEST</a:t>
                      </a:r>
                    </a:p>
                  </a:txBody>
                  <a:tcPr marL="45196" marR="45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536700" y="317500"/>
            <a:ext cx="6981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STSE Blog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075" y="1303338"/>
            <a:ext cx="50825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/>
            <a:r>
              <a:rPr lang="en-CA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http://feelinggassy.wordpress.com</a:t>
            </a:r>
            <a:endParaRPr lang="en-CA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erinrsilva.com/wp-content/uploads/2011/10/Greenhouse-Gas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7990" y="1911100"/>
            <a:ext cx="6292140" cy="40983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574</TotalTime>
  <Words>543</Words>
  <Application>Microsoft Macintosh PowerPoint</Application>
  <PresentationFormat>On-screen Show (4:3)</PresentationFormat>
  <Paragraphs>147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Chemistry Content Unit – SCH3U Gases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Fisher</dc:creator>
  <cp:lastModifiedBy>David Sheps</cp:lastModifiedBy>
  <cp:revision>23</cp:revision>
  <dcterms:created xsi:type="dcterms:W3CDTF">2012-02-09T22:09:18Z</dcterms:created>
  <dcterms:modified xsi:type="dcterms:W3CDTF">2012-02-10T15:11:18Z</dcterms:modified>
</cp:coreProperties>
</file>